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5" r:id="rId2"/>
    <p:sldId id="278" r:id="rId3"/>
    <p:sldId id="282" r:id="rId4"/>
    <p:sldId id="280" r:id="rId5"/>
    <p:sldId id="283" r:id="rId6"/>
    <p:sldId id="291" r:id="rId7"/>
    <p:sldId id="292" r:id="rId8"/>
    <p:sldId id="293" r:id="rId9"/>
    <p:sldId id="294" r:id="rId10"/>
    <p:sldId id="287" r:id="rId11"/>
    <p:sldId id="288" r:id="rId12"/>
    <p:sldId id="289" r:id="rId13"/>
    <p:sldId id="290" r:id="rId14"/>
    <p:sldId id="281" r:id="rId15"/>
    <p:sldId id="295" r:id="rId16"/>
    <p:sldId id="296" r:id="rId17"/>
  </p:sldIdLst>
  <p:sldSz cx="12192000" cy="6858000"/>
  <p:notesSz cx="6858000" cy="9144000"/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4C22"/>
    <a:srgbClr val="FF3B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707" autoAdjust="0"/>
  </p:normalViewPr>
  <p:slideViewPr>
    <p:cSldViewPr snapToGrid="0">
      <p:cViewPr varScale="1">
        <p:scale>
          <a:sx n="110" d="100"/>
          <a:sy n="110" d="100"/>
        </p:scale>
        <p:origin x="600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AR" smtClean="0"/>
              <a:t>PERIODO AGOSTO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254141-54C6-4950-BA5E-25B54F967434}" type="datetimeFigureOut">
              <a:rPr lang="es-AR" smtClean="0"/>
              <a:t>25/10/2024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AR" smtClean="0"/>
              <a:t>ITEGO</a:t>
            </a:r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08E9D0-003B-4546-B49B-EAF1BD319F0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28428359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PERIODO AGOSTO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F61F2C-FC10-4766-9C30-3BF3FF15650D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ITEGO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B9E427-8869-4A0E-8FCE-8D8976EDE46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37471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B9E427-8869-4A0E-8FCE-8D8976EDE468}" type="slidenum">
              <a:rPr lang="en-US" smtClean="0"/>
              <a:t>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ITEGO</a:t>
            </a:r>
            <a:endParaRPr lang="en-US"/>
          </a:p>
        </p:txBody>
      </p:sp>
      <p:sp>
        <p:nvSpPr>
          <p:cNvPr id="6" name="Marcador de encabezad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PERIODO AGOSTO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559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B9E427-8869-4A0E-8FCE-8D8976EDE468}" type="slidenum">
              <a:rPr lang="en-US" smtClean="0"/>
              <a:t>10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ITEGO</a:t>
            </a:r>
            <a:endParaRPr lang="en-US"/>
          </a:p>
        </p:txBody>
      </p:sp>
      <p:sp>
        <p:nvSpPr>
          <p:cNvPr id="6" name="Marcador de encabezad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PERIODO AGOSTO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5995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B9E427-8869-4A0E-8FCE-8D8976EDE468}" type="slidenum">
              <a:rPr lang="en-US" smtClean="0"/>
              <a:t>11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ITEGO</a:t>
            </a:r>
            <a:endParaRPr lang="en-US"/>
          </a:p>
        </p:txBody>
      </p:sp>
      <p:sp>
        <p:nvSpPr>
          <p:cNvPr id="6" name="Marcador de encabezad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PERIODO AGOSTO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7331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B9E427-8869-4A0E-8FCE-8D8976EDE468}" type="slidenum">
              <a:rPr lang="en-US" smtClean="0"/>
              <a:t>12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ITEGO</a:t>
            </a:r>
            <a:endParaRPr lang="en-US"/>
          </a:p>
        </p:txBody>
      </p:sp>
      <p:sp>
        <p:nvSpPr>
          <p:cNvPr id="6" name="Marcador de encabezad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PERIODO AGOSTO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9202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B9E427-8869-4A0E-8FCE-8D8976EDE468}" type="slidenum">
              <a:rPr lang="en-US" smtClean="0"/>
              <a:t>13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ITEGO</a:t>
            </a:r>
            <a:endParaRPr lang="en-US"/>
          </a:p>
        </p:txBody>
      </p:sp>
      <p:sp>
        <p:nvSpPr>
          <p:cNvPr id="6" name="Marcador de encabezad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PERIODO AGOSTO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1908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B9E427-8869-4A0E-8FCE-8D8976EDE468}" type="slidenum">
              <a:rPr lang="en-US" smtClean="0"/>
              <a:t>14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ITEGO</a:t>
            </a:r>
            <a:endParaRPr lang="en-US"/>
          </a:p>
        </p:txBody>
      </p:sp>
      <p:sp>
        <p:nvSpPr>
          <p:cNvPr id="6" name="Marcador de encabezad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PERIODO AGOSTO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0279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B9E427-8869-4A0E-8FCE-8D8976EDE468}" type="slidenum">
              <a:rPr lang="en-US" smtClean="0"/>
              <a:t>15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ITEGO</a:t>
            </a:r>
            <a:endParaRPr lang="en-US"/>
          </a:p>
        </p:txBody>
      </p:sp>
      <p:sp>
        <p:nvSpPr>
          <p:cNvPr id="6" name="Marcador de encabezad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PERIODO AGOSTO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565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B9E427-8869-4A0E-8FCE-8D8976EDE468}" type="slidenum">
              <a:rPr lang="en-US" smtClean="0"/>
              <a:t>16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ITEGO</a:t>
            </a:r>
            <a:endParaRPr lang="en-US"/>
          </a:p>
        </p:txBody>
      </p:sp>
      <p:sp>
        <p:nvSpPr>
          <p:cNvPr id="6" name="Marcador de encabezad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PERIODO AGOSTO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40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B9E427-8869-4A0E-8FCE-8D8976EDE468}" type="slidenum">
              <a:rPr lang="en-US" smtClean="0"/>
              <a:t>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ITEGO</a:t>
            </a:r>
            <a:endParaRPr lang="en-US"/>
          </a:p>
        </p:txBody>
      </p:sp>
      <p:sp>
        <p:nvSpPr>
          <p:cNvPr id="6" name="Marcador de encabezad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PERIODO AGOSTO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774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B9E427-8869-4A0E-8FCE-8D8976EDE468}" type="slidenum">
              <a:rPr lang="en-US" smtClean="0"/>
              <a:t>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ITEGO</a:t>
            </a:r>
            <a:endParaRPr lang="en-US"/>
          </a:p>
        </p:txBody>
      </p:sp>
      <p:sp>
        <p:nvSpPr>
          <p:cNvPr id="6" name="Marcador de encabezad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PERIODO AGOSTO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6791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B9E427-8869-4A0E-8FCE-8D8976EDE468}" type="slidenum">
              <a:rPr lang="en-US" smtClean="0"/>
              <a:t>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ITEGO</a:t>
            </a:r>
            <a:endParaRPr lang="en-US"/>
          </a:p>
        </p:txBody>
      </p:sp>
      <p:sp>
        <p:nvSpPr>
          <p:cNvPr id="6" name="Marcador de encabezad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PERIODO AGOSTO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2639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B9E427-8869-4A0E-8FCE-8D8976EDE468}" type="slidenum">
              <a:rPr lang="en-US" smtClean="0"/>
              <a:t>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ITEGO</a:t>
            </a:r>
            <a:endParaRPr lang="en-US"/>
          </a:p>
        </p:txBody>
      </p:sp>
      <p:sp>
        <p:nvSpPr>
          <p:cNvPr id="6" name="Marcador de encabezad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PERIODO AGOSTO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060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B9E427-8869-4A0E-8FCE-8D8976EDE468}" type="slidenum">
              <a:rPr lang="en-US" smtClean="0"/>
              <a:t>6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ITEGO</a:t>
            </a:r>
            <a:endParaRPr lang="en-US"/>
          </a:p>
        </p:txBody>
      </p:sp>
      <p:sp>
        <p:nvSpPr>
          <p:cNvPr id="6" name="Marcador de encabezad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PERIODO AGOSTO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8974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B9E427-8869-4A0E-8FCE-8D8976EDE468}" type="slidenum">
              <a:rPr lang="en-US" smtClean="0"/>
              <a:t>7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ITEGO</a:t>
            </a:r>
            <a:endParaRPr lang="en-US"/>
          </a:p>
        </p:txBody>
      </p:sp>
      <p:sp>
        <p:nvSpPr>
          <p:cNvPr id="6" name="Marcador de encabezad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PERIODO AGOSTO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8814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B9E427-8869-4A0E-8FCE-8D8976EDE468}" type="slidenum">
              <a:rPr lang="en-US" smtClean="0"/>
              <a:t>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ITEGO</a:t>
            </a:r>
            <a:endParaRPr lang="en-US"/>
          </a:p>
        </p:txBody>
      </p:sp>
      <p:sp>
        <p:nvSpPr>
          <p:cNvPr id="6" name="Marcador de encabezad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PERIODO AGOSTO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2449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B9E427-8869-4A0E-8FCE-8D8976EDE468}" type="slidenum">
              <a:rPr lang="en-US" smtClean="0"/>
              <a:t>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ITEGO</a:t>
            </a:r>
            <a:endParaRPr lang="en-US"/>
          </a:p>
        </p:txBody>
      </p:sp>
      <p:sp>
        <p:nvSpPr>
          <p:cNvPr id="6" name="Marcador de encabezad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PERIODO AGOSTO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185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96469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1587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5831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22389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26841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396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5994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837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7750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1845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93793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4306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3599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2865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9354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881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34503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4174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0419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5586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397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4488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6119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990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6690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2BF958A-3F7C-36CC-C129-8208815EB90B}"/>
              </a:ext>
            </a:extLst>
          </p:cNvPr>
          <p:cNvSpPr txBox="1"/>
          <p:nvPr userDrawn="1"/>
        </p:nvSpPr>
        <p:spPr>
          <a:xfrm>
            <a:off x="11171786" y="6388306"/>
            <a:ext cx="445956" cy="24622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marL="0" algn="ctr" defTabSz="914400" rtl="0" eaLnBrk="1" latinLnBrk="0" hangingPunct="1"/>
            <a:fld id="{86D691DF-2694-4F21-9EE4-C924616BE232}" type="slidenum">
              <a:rPr lang="en-US" sz="1000" b="1" kern="1200" spc="200" smtClean="0">
                <a:solidFill>
                  <a:schemeClr val="accent1"/>
                </a:solidFill>
                <a:latin typeface="+mj-lt"/>
                <a:ea typeface="Roboto Light" panose="02000000000000000000" pitchFamily="2" charset="0"/>
                <a:cs typeface="+mn-cs"/>
              </a:rPr>
              <a:pPr marL="0" algn="ctr" defTabSz="914400" rtl="0" eaLnBrk="1" latinLnBrk="0" hangingPunct="1"/>
              <a:t>‹Nº›</a:t>
            </a:fld>
            <a:endParaRPr lang="en-US" sz="1000" b="1" kern="1200" spc="200" dirty="0">
              <a:solidFill>
                <a:schemeClr val="accent1"/>
              </a:solidFill>
              <a:latin typeface="+mj-lt"/>
              <a:ea typeface="Roboto Light" panose="02000000000000000000" pitchFamily="2" charset="0"/>
              <a:cs typeface="+mn-cs"/>
            </a:endParaRPr>
          </a:p>
        </p:txBody>
      </p:sp>
      <p:pic>
        <p:nvPicPr>
          <p:cNvPr id="3" name="Imagen 2"/>
          <p:cNvPicPr>
            <a:picLocks noChangeAspect="1"/>
          </p:cNvPicPr>
          <p:nvPr userDrawn="1"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591" y="6149867"/>
            <a:ext cx="1453980" cy="484660"/>
          </a:xfrm>
          <a:prstGeom prst="rect">
            <a:avLst/>
          </a:prstGeom>
        </p:spPr>
      </p:pic>
      <p:sp>
        <p:nvSpPr>
          <p:cNvPr id="5" name="Google Shape;462;p10">
            <a:extLst>
              <a:ext uri="{FF2B5EF4-FFF2-40B4-BE49-F238E27FC236}">
                <a16:creationId xmlns:a16="http://schemas.microsoft.com/office/drawing/2014/main" xmlns="" id="{23F5784C-1958-3242-EA5F-92B3665BC540}"/>
              </a:ext>
            </a:extLst>
          </p:cNvPr>
          <p:cNvSpPr txBox="1"/>
          <p:nvPr userDrawn="1"/>
        </p:nvSpPr>
        <p:spPr>
          <a:xfrm>
            <a:off x="3829227" y="6325231"/>
            <a:ext cx="4292006" cy="372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400" b="1" dirty="0" smtClean="0">
                <a:solidFill>
                  <a:srgbClr val="3F3F3F"/>
                </a:solidFill>
                <a:latin typeface="Montserrat" pitchFamily="2" charset="0"/>
                <a:ea typeface="Arial"/>
                <a:cs typeface="Arial"/>
                <a:sym typeface="Arial"/>
              </a:rPr>
              <a:t>PERIODO </a:t>
            </a:r>
            <a:r>
              <a:rPr lang="en-ID" sz="1400" b="1" dirty="0" smtClean="0">
                <a:solidFill>
                  <a:srgbClr val="3F3F3F"/>
                </a:solidFill>
                <a:latin typeface="Montserrat" pitchFamily="2" charset="0"/>
                <a:ea typeface="Arial"/>
                <a:cs typeface="Arial"/>
                <a:sym typeface="Arial"/>
              </a:rPr>
              <a:t>OCTUBRE </a:t>
            </a:r>
            <a:r>
              <a:rPr lang="en-ID" sz="1400" b="1" dirty="0" smtClean="0">
                <a:solidFill>
                  <a:srgbClr val="3F3F3F"/>
                </a:solidFill>
                <a:latin typeface="Montserrat" pitchFamily="2" charset="0"/>
                <a:ea typeface="Arial"/>
                <a:cs typeface="Arial"/>
                <a:sym typeface="Arial"/>
              </a:rPr>
              <a:t>2024</a:t>
            </a:r>
            <a:endParaRPr sz="1400" b="1" dirty="0">
              <a:solidFill>
                <a:srgbClr val="3F3F3F"/>
              </a:solidFill>
              <a:latin typeface="Montserrat" pitchFamily="2" charset="0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7375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708" r:id="rId2"/>
    <p:sldLayoutId id="2147483700" r:id="rId3"/>
    <p:sldLayoutId id="2147483659" r:id="rId4"/>
    <p:sldLayoutId id="2147483702" r:id="rId5"/>
    <p:sldLayoutId id="2147483701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9" r:id="rId12"/>
    <p:sldLayoutId id="2147483710" r:id="rId13"/>
    <p:sldLayoutId id="2147483711" r:id="rId14"/>
    <p:sldLayoutId id="2147483712" r:id="rId15"/>
    <p:sldLayoutId id="2147483713" r:id="rId16"/>
    <p:sldLayoutId id="2147483714" r:id="rId17"/>
    <p:sldLayoutId id="2147483715" r:id="rId18"/>
    <p:sldLayoutId id="2147483716" r:id="rId19"/>
    <p:sldLayoutId id="2147483717" r:id="rId20"/>
    <p:sldLayoutId id="2147483718" r:id="rId21"/>
    <p:sldLayoutId id="2147483719" r:id="rId22"/>
    <p:sldLayoutId id="2147483720" r:id="rId23"/>
    <p:sldLayoutId id="2147483721" r:id="rId24"/>
    <p:sldLayoutId id="2147483722" r:id="rId2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7296" userDrawn="1">
          <p15:clr>
            <a:srgbClr val="F26B43"/>
          </p15:clr>
        </p15:guide>
        <p15:guide id="4" pos="384" userDrawn="1">
          <p15:clr>
            <a:srgbClr val="F26B43"/>
          </p15:clr>
        </p15:guide>
        <p15:guide id="5" orient="horz" pos="432" userDrawn="1">
          <p15:clr>
            <a:srgbClr val="F26B43"/>
          </p15:clr>
        </p15:guide>
        <p15:guide id="6" orient="horz" pos="38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adroTexto 45"/>
          <p:cNvSpPr txBox="1"/>
          <p:nvPr/>
        </p:nvSpPr>
        <p:spPr>
          <a:xfrm>
            <a:off x="2947737" y="2129589"/>
            <a:ext cx="65533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b="1" dirty="0" smtClean="0"/>
              <a:t>MEJORAS OCTUBRE 2024</a:t>
            </a:r>
            <a:endParaRPr lang="es-AR" sz="4000" b="1" dirty="0"/>
          </a:p>
        </p:txBody>
      </p:sp>
      <p:cxnSp>
        <p:nvCxnSpPr>
          <p:cNvPr id="48" name="Conector recto 47"/>
          <p:cNvCxnSpPr/>
          <p:nvPr/>
        </p:nvCxnSpPr>
        <p:spPr>
          <a:xfrm>
            <a:off x="3513221" y="3549316"/>
            <a:ext cx="5666874" cy="120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348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adroTexto 45"/>
          <p:cNvSpPr txBox="1"/>
          <p:nvPr/>
        </p:nvSpPr>
        <p:spPr>
          <a:xfrm>
            <a:off x="775063" y="2107786"/>
            <a:ext cx="1112084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 </a:t>
            </a:r>
            <a:r>
              <a:rPr lang="es-E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web (autocredito.itego.com.ar</a:t>
            </a:r>
            <a:r>
              <a:rPr lang="es-E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), se agregara en el listado de incidencias, un botón exportar.</a:t>
            </a:r>
          </a:p>
          <a:p>
            <a:r>
              <a:rPr lang="es-E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Desde el mismo listado se podrá aplicar un filtro y exportar a un archivo “.</a:t>
            </a:r>
            <a:r>
              <a:rPr lang="es-ES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csv</a:t>
            </a:r>
            <a:r>
              <a:rPr lang="es-E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”, al hacer </a:t>
            </a:r>
            <a:r>
              <a:rPr lang="es-ES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click</a:t>
            </a:r>
            <a:r>
              <a:rPr lang="es-E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al botón comenzara a generarse el archivo.</a:t>
            </a:r>
            <a:endParaRPr lang="es-AR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72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6" y="1713113"/>
            <a:ext cx="7026408" cy="29372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78829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933" b="34567"/>
          <a:stretch/>
        </p:blipFill>
        <p:spPr>
          <a:xfrm>
            <a:off x="2457993" y="1749203"/>
            <a:ext cx="6723803" cy="30318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968581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2903" y="1789997"/>
            <a:ext cx="6322422" cy="2930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62446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adroTexto 45"/>
          <p:cNvSpPr txBox="1"/>
          <p:nvPr/>
        </p:nvSpPr>
        <p:spPr>
          <a:xfrm>
            <a:off x="1347536" y="2743200"/>
            <a:ext cx="9721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solidFill>
                  <a:schemeClr val="bg1">
                    <a:lumMod val="50000"/>
                  </a:schemeClr>
                </a:solidFill>
              </a:rPr>
              <a:t>MEJORAS A DESARROLLAR</a:t>
            </a:r>
            <a:endParaRPr lang="es-AR" sz="3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235241" y="2017295"/>
            <a:ext cx="97215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chemeClr val="accent1"/>
                </a:solidFill>
              </a:rPr>
              <a:t>PROXIMAS</a:t>
            </a:r>
            <a:endParaRPr lang="es-AR" sz="2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52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adroTexto 45"/>
          <p:cNvSpPr txBox="1"/>
          <p:nvPr/>
        </p:nvSpPr>
        <p:spPr>
          <a:xfrm>
            <a:off x="564222" y="1304190"/>
            <a:ext cx="10965926" cy="318600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2400" dirty="0" smtClean="0">
                <a:solidFill>
                  <a:srgbClr val="E84C22"/>
                </a:solidFill>
              </a:rPr>
              <a:t>Próximas mejoras:</a:t>
            </a:r>
          </a:p>
          <a:p>
            <a:pPr algn="ctr">
              <a:lnSpc>
                <a:spcPct val="150000"/>
              </a:lnSpc>
            </a:pPr>
            <a:endParaRPr lang="es-ES" sz="2400" dirty="0" smtClean="0">
              <a:solidFill>
                <a:srgbClr val="E84C22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s-ES" sz="2400" dirty="0" smtClean="0"/>
              <a:t>- </a:t>
            </a:r>
            <a:r>
              <a:rPr lang="es-ES" sz="2400" dirty="0" smtClean="0"/>
              <a:t>Importador de contactos (App)</a:t>
            </a:r>
            <a:r>
              <a:rPr lang="es-ES" sz="2400" dirty="0" smtClean="0"/>
              <a:t>. </a:t>
            </a:r>
            <a:br>
              <a:rPr lang="es-ES" sz="2400" dirty="0" smtClean="0"/>
            </a:br>
            <a:r>
              <a:rPr lang="es-ES" sz="2400" dirty="0" smtClean="0"/>
              <a:t>- </a:t>
            </a:r>
            <a:r>
              <a:rPr lang="es-ES_tradnl" sz="2400" i="1" dirty="0" smtClean="0"/>
              <a:t>Reestructuración de ingreso de datos (Web)</a:t>
            </a:r>
            <a:r>
              <a:rPr lang="es-ES" sz="2400" dirty="0" smtClean="0"/>
              <a:t>.</a:t>
            </a:r>
            <a:br>
              <a:rPr lang="es-ES" sz="2400" dirty="0" smtClean="0"/>
            </a:br>
            <a:r>
              <a:rPr lang="es-ES" sz="2400" dirty="0" smtClean="0"/>
              <a:t>- </a:t>
            </a:r>
            <a:r>
              <a:rPr lang="es-ES_tradnl" sz="2400" i="1" dirty="0"/>
              <a:t>Vista cartera </a:t>
            </a:r>
            <a:r>
              <a:rPr lang="es-ES_tradnl" sz="2400" i="1" dirty="0" smtClean="0"/>
              <a:t>segmentada (App)</a:t>
            </a:r>
            <a:r>
              <a:rPr lang="es-ES" sz="2400" dirty="0" smtClean="0"/>
              <a:t>.</a:t>
            </a:r>
            <a:r>
              <a:rPr lang="es-ES" sz="1600" dirty="0" smtClean="0"/>
              <a:t/>
            </a:r>
            <a:br>
              <a:rPr lang="es-ES" sz="1600" dirty="0" smtClean="0"/>
            </a:br>
            <a:endParaRPr lang="es-ES" sz="1600" dirty="0" smtClean="0"/>
          </a:p>
        </p:txBody>
      </p:sp>
    </p:spTree>
    <p:extLst>
      <p:ext uri="{BB962C8B-B14F-4D97-AF65-F5344CB8AC3E}">
        <p14:creationId xmlns:p14="http://schemas.microsoft.com/office/powerpoint/2010/main" val="38724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adroTexto 45"/>
          <p:cNvSpPr txBox="1"/>
          <p:nvPr/>
        </p:nvSpPr>
        <p:spPr>
          <a:xfrm>
            <a:off x="1347536" y="2743200"/>
            <a:ext cx="9721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solidFill>
                  <a:schemeClr val="bg1">
                    <a:lumMod val="50000"/>
                  </a:schemeClr>
                </a:solidFill>
              </a:rPr>
              <a:t>POR SU ATENCIÓN</a:t>
            </a:r>
            <a:endParaRPr lang="es-AR" sz="3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235241" y="2017295"/>
            <a:ext cx="97215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chemeClr val="accent1"/>
                </a:solidFill>
              </a:rPr>
              <a:t>GRACIAS</a:t>
            </a:r>
            <a:endParaRPr lang="es-AR" sz="2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58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adroTexto 45"/>
          <p:cNvSpPr txBox="1"/>
          <p:nvPr/>
        </p:nvSpPr>
        <p:spPr>
          <a:xfrm>
            <a:off x="1347536" y="2743200"/>
            <a:ext cx="97215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solidFill>
                  <a:schemeClr val="bg1">
                    <a:lumMod val="50000"/>
                  </a:schemeClr>
                </a:solidFill>
              </a:rPr>
              <a:t>MEJORAS IMPLEMENTADAS DESDE SEPTIEMBRE</a:t>
            </a:r>
            <a:endParaRPr lang="es-AR" sz="3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235241" y="2017295"/>
            <a:ext cx="97215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rgbClr val="E84C22"/>
                </a:solidFill>
              </a:rPr>
              <a:t>ACTUALIZACIÓN</a:t>
            </a:r>
            <a:r>
              <a:rPr lang="es-ES" sz="2800" b="1" dirty="0" smtClean="0">
                <a:solidFill>
                  <a:schemeClr val="accent1"/>
                </a:solidFill>
              </a:rPr>
              <a:t>:</a:t>
            </a:r>
            <a:endParaRPr lang="es-AR" sz="2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13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adroTexto 45"/>
          <p:cNvSpPr txBox="1"/>
          <p:nvPr/>
        </p:nvSpPr>
        <p:spPr>
          <a:xfrm>
            <a:off x="677434" y="1800579"/>
            <a:ext cx="10965926" cy="304698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1600" dirty="0" smtClean="0">
                <a:solidFill>
                  <a:srgbClr val="E84C22"/>
                </a:solidFill>
              </a:rPr>
              <a:t>APP:</a:t>
            </a:r>
          </a:p>
          <a:p>
            <a:pPr>
              <a:lnSpc>
                <a:spcPct val="150000"/>
              </a:lnSpc>
            </a:pPr>
            <a:r>
              <a:rPr lang="es-ES" sz="1600" dirty="0" smtClean="0"/>
              <a:t>- Se </a:t>
            </a:r>
            <a:r>
              <a:rPr lang="es-ES" sz="1600" dirty="0"/>
              <a:t>agregó filtro </a:t>
            </a:r>
            <a:r>
              <a:rPr lang="es-ES" sz="1600" dirty="0" smtClean="0"/>
              <a:t>genérico </a:t>
            </a:r>
            <a:r>
              <a:rPr lang="es-ES" sz="1600" dirty="0"/>
              <a:t>en cartera. </a:t>
            </a:r>
            <a:br>
              <a:rPr lang="es-ES" sz="1600" dirty="0"/>
            </a:br>
            <a:r>
              <a:rPr lang="es-ES" sz="1600" dirty="0" smtClean="0"/>
              <a:t>- Se </a:t>
            </a:r>
            <a:r>
              <a:rPr lang="es-ES" sz="1600" dirty="0"/>
              <a:t>reparó el inconveniente con los filtros personalizados.</a:t>
            </a:r>
            <a:br>
              <a:rPr lang="es-ES" sz="1600" dirty="0"/>
            </a:br>
            <a:r>
              <a:rPr lang="es-ES" sz="1600" dirty="0" smtClean="0"/>
              <a:t>- Se </a:t>
            </a:r>
            <a:r>
              <a:rPr lang="es-ES" sz="1600" dirty="0"/>
              <a:t>soluciono la actualización de la situación del dato, al cargar una incidencia.</a:t>
            </a:r>
            <a:br>
              <a:rPr lang="es-ES" sz="1600" dirty="0"/>
            </a:br>
            <a:r>
              <a:rPr lang="es-ES" sz="1600" dirty="0" smtClean="0"/>
              <a:t>- Se </a:t>
            </a:r>
            <a:r>
              <a:rPr lang="es-ES" sz="1600" dirty="0"/>
              <a:t>solucionó el problema con las notificaciones de volver a contactar</a:t>
            </a:r>
            <a:r>
              <a:rPr lang="es-ES" sz="1600" dirty="0" smtClean="0"/>
              <a:t>.</a:t>
            </a:r>
          </a:p>
          <a:p>
            <a:pPr algn="ctr">
              <a:lnSpc>
                <a:spcPct val="150000"/>
              </a:lnSpc>
            </a:pPr>
            <a:endParaRPr lang="es-ES" sz="1600" dirty="0" smtClean="0"/>
          </a:p>
          <a:p>
            <a:pPr algn="ctr">
              <a:lnSpc>
                <a:spcPct val="150000"/>
              </a:lnSpc>
            </a:pPr>
            <a:r>
              <a:rPr lang="es-ES" sz="1600" dirty="0" smtClean="0">
                <a:solidFill>
                  <a:srgbClr val="E84C22"/>
                </a:solidFill>
              </a:rPr>
              <a:t>WEB:</a:t>
            </a:r>
          </a:p>
          <a:p>
            <a:pPr>
              <a:lnSpc>
                <a:spcPct val="150000"/>
              </a:lnSpc>
            </a:pPr>
            <a:r>
              <a:rPr lang="es-ES" sz="1600" dirty="0" smtClean="0"/>
              <a:t>- Mejora </a:t>
            </a:r>
            <a:r>
              <a:rPr lang="es-ES" sz="1600" dirty="0"/>
              <a:t>en estadísticas, velocidad de carga. </a:t>
            </a:r>
            <a:br>
              <a:rPr lang="es-ES" sz="1600" dirty="0"/>
            </a:br>
            <a:r>
              <a:rPr lang="es-ES" sz="1600" dirty="0" smtClean="0"/>
              <a:t>- Carga </a:t>
            </a:r>
            <a:r>
              <a:rPr lang="es-ES" sz="1600" dirty="0"/>
              <a:t>de </a:t>
            </a:r>
            <a:r>
              <a:rPr lang="es-ES" sz="1600" dirty="0" smtClean="0"/>
              <a:t>Excel </a:t>
            </a:r>
            <a:r>
              <a:rPr lang="es-ES" sz="1600" dirty="0"/>
              <a:t>con asignación a ORGANIZADOR.</a:t>
            </a:r>
            <a:endParaRPr lang="es-AR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37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adroTexto 45"/>
          <p:cNvSpPr txBox="1"/>
          <p:nvPr/>
        </p:nvSpPr>
        <p:spPr>
          <a:xfrm>
            <a:off x="1347536" y="2743200"/>
            <a:ext cx="9721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solidFill>
                  <a:schemeClr val="bg1">
                    <a:lumMod val="50000"/>
                  </a:schemeClr>
                </a:solidFill>
              </a:rPr>
              <a:t>LISTAS PARA IMPLEMENTAR</a:t>
            </a:r>
            <a:endParaRPr lang="es-AR" sz="3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235241" y="2017295"/>
            <a:ext cx="97215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chemeClr val="accent1"/>
                </a:solidFill>
              </a:rPr>
              <a:t>MEJORAS </a:t>
            </a:r>
            <a:endParaRPr lang="es-AR" sz="2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36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adroTexto 45"/>
          <p:cNvSpPr txBox="1"/>
          <p:nvPr/>
        </p:nvSpPr>
        <p:spPr>
          <a:xfrm>
            <a:off x="696685" y="2151329"/>
            <a:ext cx="1112084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/>
              <a:t>En la aplicación móvil, al registrar una incidencia de tipo </a:t>
            </a:r>
            <a:r>
              <a:rPr lang="es-ES" sz="2800" dirty="0" smtClean="0"/>
              <a:t>“Volver </a:t>
            </a:r>
            <a:r>
              <a:rPr lang="es-ES" sz="2800" dirty="0"/>
              <a:t>a </a:t>
            </a:r>
            <a:r>
              <a:rPr lang="es-ES" sz="2800" dirty="0" smtClean="0"/>
              <a:t>contactar” </a:t>
            </a:r>
            <a:r>
              <a:rPr lang="es-ES" sz="2800" dirty="0"/>
              <a:t>o al confirmar una entrevista, se mostrará una alerta que preguntará al usuario si desea generar una cita en el calendario nativo de su dispositivo. En caso de </a:t>
            </a:r>
            <a:r>
              <a:rPr lang="es-ES" sz="2800" dirty="0" smtClean="0"/>
              <a:t>confirmación positiva, </a:t>
            </a:r>
            <a:r>
              <a:rPr lang="es-ES" sz="2800" dirty="0"/>
              <a:t>la cita se generará automáticamente en su calendario.</a:t>
            </a:r>
            <a:endParaRPr lang="es-AR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66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2918" y="756551"/>
            <a:ext cx="2132830" cy="47472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918672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9798" y="722811"/>
            <a:ext cx="2289968" cy="50874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06756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3992" y="1166948"/>
            <a:ext cx="2129357" cy="47722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57944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3732" y="1036321"/>
            <a:ext cx="2200914" cy="48942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50017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Custom 1">
      <a:majorFont>
        <a:latin typeface="Poppins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1361</TotalTime>
  <Words>209</Words>
  <Application>Microsoft Office PowerPoint</Application>
  <PresentationFormat>Panorámica</PresentationFormat>
  <Paragraphs>68</Paragraphs>
  <Slides>16</Slides>
  <Notes>16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Arial</vt:lpstr>
      <vt:lpstr>Calibri</vt:lpstr>
      <vt:lpstr>Montserrat</vt:lpstr>
      <vt:lpstr>Poppins</vt:lpstr>
      <vt:lpstr>Roboto Light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69</cp:revision>
  <dcterms:modified xsi:type="dcterms:W3CDTF">2024-10-25T18:49:59Z</dcterms:modified>
</cp:coreProperties>
</file>